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3"/>
    <p:sldId id="258" r:id="rId4"/>
    <p:sldId id="259" r:id="rId5"/>
    <p:sldId id="280" r:id="rId6"/>
    <p:sldId id="264" r:id="rId7"/>
    <p:sldId id="281" r:id="rId8"/>
    <p:sldId id="260" r:id="rId9"/>
    <p:sldId id="266" r:id="rId10"/>
    <p:sldId id="267" r:id="rId11"/>
    <p:sldId id="261" r:id="rId12"/>
    <p:sldId id="269" r:id="rId13"/>
    <p:sldId id="270" r:id="rId14"/>
    <p:sldId id="262" r:id="rId15"/>
    <p:sldId id="273" r:id="rId16"/>
    <p:sldId id="282" r:id="rId17"/>
    <p:sldId id="274" r:id="rId18"/>
  </p:sldIdLst>
  <p:sldSz cx="12192000" cy="6858000"/>
  <p:notesSz cx="6858000" cy="9144000"/>
  <p:embeddedFontLst>
    <p:embeddedFont>
      <p:font typeface="汉仪雅酷黑简" panose="00020600040101010101" pitchFamily="18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396D"/>
    <a:srgbClr val="1E2B7C"/>
    <a:srgbClr val="1743AA"/>
    <a:srgbClr val="E2E9F0"/>
    <a:srgbClr val="000644"/>
    <a:srgbClr val="B0567F"/>
    <a:srgbClr val="010544"/>
    <a:srgbClr val="000040"/>
    <a:srgbClr val="010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1.xml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microsoft.com/office/2007/relationships/hdphoto" Target="../media/image11.wdp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openxmlformats.org/officeDocument/2006/relationships/image" Target="../media/image3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006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>
            <a:off x="-1" y="0"/>
            <a:ext cx="12192002" cy="6858001"/>
            <a:chOff x="-1" y="0"/>
            <a:chExt cx="12192002" cy="6858001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1" y="0"/>
              <a:ext cx="12192002" cy="6858001"/>
              <a:chOff x="-1" y="0"/>
              <a:chExt cx="12192002" cy="6858001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 cstate="screen"/>
              <a:srcRect/>
              <a:stretch>
                <a:fillRect/>
              </a:stretch>
            </p:blipFill>
            <p:spPr>
              <a:xfrm rot="5400000">
                <a:off x="312999" y="-312999"/>
                <a:ext cx="3429000" cy="4054999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 cstate="screen"/>
              <a:srcRect/>
              <a:stretch>
                <a:fillRect/>
              </a:stretch>
            </p:blipFill>
            <p:spPr>
              <a:xfrm>
                <a:off x="0" y="2130956"/>
                <a:ext cx="8675077" cy="4727044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4" cstate="screen"/>
              <a:srcRect/>
              <a:stretch>
                <a:fillRect/>
              </a:stretch>
            </p:blipFill>
            <p:spPr>
              <a:xfrm flipH="1">
                <a:off x="8900934" y="0"/>
                <a:ext cx="3291066" cy="6858000"/>
              </a:xfrm>
              <a:custGeom>
                <a:avLst/>
                <a:gdLst>
                  <a:gd name="connsiteX0" fmla="*/ 3471343 w 4952183"/>
                  <a:gd name="connsiteY0" fmla="*/ 0 h 6858000"/>
                  <a:gd name="connsiteX1" fmla="*/ 0 w 4952183"/>
                  <a:gd name="connsiteY1" fmla="*/ 0 h 6858000"/>
                  <a:gd name="connsiteX2" fmla="*/ 0 w 4952183"/>
                  <a:gd name="connsiteY2" fmla="*/ 6858000 h 6858000"/>
                  <a:gd name="connsiteX3" fmla="*/ 4952183 w 4952183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2183" h="6858000">
                    <a:moveTo>
                      <a:pt x="3471343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4952183" y="6858000"/>
                    </a:lnTo>
                    <a:close/>
                  </a:path>
                </a:pathLst>
              </a:custGeom>
            </p:spPr>
          </p:pic>
          <p:sp>
            <p:nvSpPr>
              <p:cNvPr id="11" name="矩形 10"/>
              <p:cNvSpPr/>
              <p:nvPr/>
            </p:nvSpPr>
            <p:spPr>
              <a:xfrm rot="16200000" flipH="1">
                <a:off x="2667001" y="-2667000"/>
                <a:ext cx="6858000" cy="12192001"/>
              </a:xfrm>
              <a:prstGeom prst="rect">
                <a:avLst/>
              </a:prstGeom>
              <a:gradFill flip="none" rotWithShape="1">
                <a:gsLst>
                  <a:gs pos="0">
                    <a:srgbClr val="010340">
                      <a:alpha val="0"/>
                    </a:srgbClr>
                  </a:gs>
                  <a:gs pos="100000">
                    <a:srgbClr val="010340">
                      <a:alpha val="80000"/>
                    </a:srgbClr>
                  </a:gs>
                </a:gsLst>
                <a:lin ang="16200000" scaled="1"/>
                <a:tileRect/>
              </a:gra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 contrast="40000"/>
                        </a14:imgEffect>
                        <a14:imgEffect>
                          <a14:colorTemperature colorTemp="59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6541236" y="706866"/>
                <a:ext cx="5596048" cy="6047772"/>
              </a:xfrm>
              <a:prstGeom prst="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7" cstate="screen"/>
            <a:srcRect l="13938" r="22732"/>
            <a:stretch>
              <a:fillRect/>
            </a:stretch>
          </p:blipFill>
          <p:spPr>
            <a:xfrm>
              <a:off x="6486521" y="1921286"/>
              <a:ext cx="5705479" cy="442468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>
              <a:off x="7535119" y="3175474"/>
              <a:ext cx="3837008" cy="29756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9" cstate="screen"/>
            <a:srcRect/>
            <a:stretch>
              <a:fillRect/>
            </a:stretch>
          </p:blipFill>
          <p:spPr>
            <a:xfrm>
              <a:off x="7614621" y="3819801"/>
              <a:ext cx="3678003" cy="285234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8322606" y="4973284"/>
              <a:ext cx="2430275" cy="188471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0006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/>
        </p:nvGrpSpPr>
        <p:grpSpPr>
          <a:xfrm flipH="1">
            <a:off x="-1" y="0"/>
            <a:ext cx="12192002" cy="6858001"/>
            <a:chOff x="-1" y="0"/>
            <a:chExt cx="12192002" cy="6858001"/>
          </a:xfrm>
        </p:grpSpPr>
        <p:grpSp>
          <p:nvGrpSpPr>
            <p:cNvPr id="7" name="组合 6"/>
            <p:cNvGrpSpPr/>
            <p:nvPr userDrawn="1"/>
          </p:nvGrpSpPr>
          <p:grpSpPr>
            <a:xfrm>
              <a:off x="-1" y="0"/>
              <a:ext cx="12192002" cy="6858001"/>
              <a:chOff x="-1" y="0"/>
              <a:chExt cx="12192002" cy="6858001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2" cstate="screen"/>
              <a:srcRect/>
              <a:stretch>
                <a:fillRect/>
              </a:stretch>
            </p:blipFill>
            <p:spPr>
              <a:xfrm rot="5400000">
                <a:off x="312999" y="-312999"/>
                <a:ext cx="3429000" cy="4054999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 cstate="screen"/>
              <a:srcRect/>
              <a:stretch>
                <a:fillRect/>
              </a:stretch>
            </p:blipFill>
            <p:spPr>
              <a:xfrm>
                <a:off x="0" y="2130956"/>
                <a:ext cx="8675077" cy="4727044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4" cstate="screen"/>
              <a:srcRect/>
              <a:stretch>
                <a:fillRect/>
              </a:stretch>
            </p:blipFill>
            <p:spPr>
              <a:xfrm flipH="1">
                <a:off x="8900934" y="0"/>
                <a:ext cx="3291066" cy="6858000"/>
              </a:xfrm>
              <a:custGeom>
                <a:avLst/>
                <a:gdLst>
                  <a:gd name="connsiteX0" fmla="*/ 3471343 w 4952183"/>
                  <a:gd name="connsiteY0" fmla="*/ 0 h 6858000"/>
                  <a:gd name="connsiteX1" fmla="*/ 0 w 4952183"/>
                  <a:gd name="connsiteY1" fmla="*/ 0 h 6858000"/>
                  <a:gd name="connsiteX2" fmla="*/ 0 w 4952183"/>
                  <a:gd name="connsiteY2" fmla="*/ 6858000 h 6858000"/>
                  <a:gd name="connsiteX3" fmla="*/ 4952183 w 4952183"/>
                  <a:gd name="connsiteY3" fmla="*/ 685800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2183" h="6858000">
                    <a:moveTo>
                      <a:pt x="3471343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4952183" y="6858000"/>
                    </a:lnTo>
                    <a:close/>
                  </a:path>
                </a:pathLst>
              </a:custGeom>
            </p:spPr>
          </p:pic>
          <p:sp>
            <p:nvSpPr>
              <p:cNvPr id="11" name="矩形 10"/>
              <p:cNvSpPr/>
              <p:nvPr/>
            </p:nvSpPr>
            <p:spPr>
              <a:xfrm rot="16200000" flipH="1">
                <a:off x="2667001" y="-2667000"/>
                <a:ext cx="6858000" cy="12192001"/>
              </a:xfrm>
              <a:prstGeom prst="rect">
                <a:avLst/>
              </a:prstGeom>
              <a:gradFill flip="none" rotWithShape="1">
                <a:gsLst>
                  <a:gs pos="0">
                    <a:srgbClr val="010340">
                      <a:alpha val="0"/>
                    </a:srgbClr>
                  </a:gs>
                  <a:gs pos="100000">
                    <a:srgbClr val="010340">
                      <a:alpha val="80000"/>
                    </a:srgbClr>
                  </a:gs>
                </a:gsLst>
                <a:lin ang="16200000" scaled="1"/>
                <a:tileRect/>
              </a:gradFill>
              <a:ln w="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20000" contrast="40000"/>
                        </a14:imgEffect>
                        <a14:imgEffect>
                          <a14:colorTemperature colorTemp="59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6313026" y="504464"/>
                <a:ext cx="5878974" cy="6353536"/>
              </a:xfrm>
              <a:prstGeom prst="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7" cstate="screen"/>
            <a:srcRect l="13938" r="22732"/>
            <a:stretch>
              <a:fillRect/>
            </a:stretch>
          </p:blipFill>
          <p:spPr>
            <a:xfrm>
              <a:off x="6486521" y="1921286"/>
              <a:ext cx="5705479" cy="442468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>
              <a:off x="7535119" y="3175474"/>
              <a:ext cx="3837008" cy="29756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 userDrawn="1"/>
          </p:nvPicPr>
          <p:blipFill rotWithShape="1">
            <a:blip r:embed="rId9" cstate="screen"/>
            <a:srcRect/>
            <a:stretch>
              <a:fillRect/>
            </a:stretch>
          </p:blipFill>
          <p:spPr>
            <a:xfrm>
              <a:off x="7614621" y="3819801"/>
              <a:ext cx="3678003" cy="285234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10" cstate="screen"/>
            <a:srcRect/>
            <a:stretch>
              <a:fillRect/>
            </a:stretch>
          </p:blipFill>
          <p:spPr>
            <a:xfrm>
              <a:off x="8322606" y="4973284"/>
              <a:ext cx="2430275" cy="1884716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0006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" y="0"/>
            <a:ext cx="12192002" cy="6858001"/>
            <a:chOff x="-1" y="0"/>
            <a:chExt cx="12192002" cy="685800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 rot="5400000">
              <a:off x="312999" y="-312999"/>
              <a:ext cx="3429000" cy="40549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0" y="3212532"/>
              <a:ext cx="6690167" cy="364546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 flipH="1">
              <a:off x="8900934" y="0"/>
              <a:ext cx="3291066" cy="6858000"/>
            </a:xfrm>
            <a:custGeom>
              <a:avLst/>
              <a:gdLst>
                <a:gd name="connsiteX0" fmla="*/ 3471343 w 4952183"/>
                <a:gd name="connsiteY0" fmla="*/ 0 h 6858000"/>
                <a:gd name="connsiteX1" fmla="*/ 0 w 4952183"/>
                <a:gd name="connsiteY1" fmla="*/ 0 h 6858000"/>
                <a:gd name="connsiteX2" fmla="*/ 0 w 4952183"/>
                <a:gd name="connsiteY2" fmla="*/ 6858000 h 6858000"/>
                <a:gd name="connsiteX3" fmla="*/ 4952183 w 4952183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2183" h="6858000">
                  <a:moveTo>
                    <a:pt x="3471343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952183" y="6858000"/>
                  </a:lnTo>
                  <a:close/>
                </a:path>
              </a:pathLst>
            </a:custGeom>
          </p:spPr>
        </p:pic>
        <p:sp>
          <p:nvSpPr>
            <p:cNvPr id="11" name="矩形 10"/>
            <p:cNvSpPr/>
            <p:nvPr/>
          </p:nvSpPr>
          <p:spPr>
            <a:xfrm rot="16200000" flipH="1">
              <a:off x="2667001" y="-2667000"/>
              <a:ext cx="6858000" cy="12192001"/>
            </a:xfrm>
            <a:prstGeom prst="rect">
              <a:avLst/>
            </a:prstGeom>
            <a:gradFill flip="none" rotWithShape="1">
              <a:gsLst>
                <a:gs pos="0">
                  <a:srgbClr val="010340">
                    <a:alpha val="75000"/>
                  </a:srgbClr>
                </a:gs>
                <a:gs pos="100000">
                  <a:srgbClr val="010340">
                    <a:alpha val="80000"/>
                  </a:srgbClr>
                </a:gs>
              </a:gsLst>
              <a:lin ang="16200000" scaled="1"/>
              <a:tileRect/>
            </a:gradFill>
            <a:ln w="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15388" y="398565"/>
            <a:ext cx="2824221" cy="464820"/>
          </a:xfrm>
        </p:spPr>
        <p:txBody>
          <a:bodyPr>
            <a:normAutofit/>
          </a:bodyPr>
          <a:lstStyle>
            <a:lvl1pPr algn="l">
              <a:defRPr sz="2400" b="0">
                <a:solidFill>
                  <a:schemeClr val="bg1"/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defRPr>
            </a:lvl1pPr>
          </a:lstStyle>
          <a:p>
            <a:r>
              <a:rPr lang="zh-CN" altLang="en-US"/>
              <a:t>单击此处编辑标题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 rot="16200000" flipH="1">
            <a:off x="-167575" y="158396"/>
            <a:ext cx="756755" cy="813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 rot="16200000" flipH="1">
            <a:off x="-279335" y="158396"/>
            <a:ext cx="756755" cy="8132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9760-D43A-4E7F-8284-451201C77D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4E23A-36AB-44C9-BE1F-5D30C0A1A6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6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8419" y="3275602"/>
            <a:ext cx="570547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一种人工智能技术驱动的机器人程序</a:t>
            </a:r>
            <a:endParaRPr lang="zh-CN" altLang="en-US" sz="24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18419" y="2060179"/>
            <a:ext cx="57054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>
                <a:solidFill>
                  <a:schemeClr val="bg1"/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ChatGPT</a:t>
            </a:r>
            <a:endParaRPr lang="zh-CN" altLang="en-US" sz="8000">
              <a:solidFill>
                <a:schemeClr val="bg1"/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1118419" y="4868929"/>
            <a:ext cx="2404362" cy="461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B0567F">
                  <a:alpha val="66000"/>
                </a:srgbClr>
              </a:gs>
              <a:gs pos="100000">
                <a:srgbClr val="1743AA">
                  <a:alpha val="59000"/>
                </a:srgbClr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汇报人：</a:t>
            </a:r>
            <a:r>
              <a: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祁国庆</a:t>
            </a:r>
            <a:endParaRPr lang="zh-CN" altLang="en-US" sz="20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118419" y="1561619"/>
            <a:ext cx="1167546" cy="58195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656351" y="3822304"/>
            <a:ext cx="1167546" cy="581955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7830938" y="563293"/>
            <a:ext cx="116754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使用</a:t>
            </a:r>
            <a:r>
              <a: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案例</a:t>
            </a:r>
            <a:endParaRPr lang="zh-CN" altLang="en-US" sz="16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053758" y="563293"/>
            <a:ext cx="1167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社会应用</a:t>
            </a:r>
            <a:endParaRPr lang="zh-CN" altLang="en-US" sz="16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276579" y="563293"/>
            <a:ext cx="1167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规范使用</a:t>
            </a:r>
            <a:endParaRPr lang="zh-CN" altLang="en-US" sz="16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608118" y="563293"/>
            <a:ext cx="116754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提供</a:t>
            </a:r>
            <a:r>
              <a: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帮助</a:t>
            </a:r>
            <a:endParaRPr lang="zh-CN" altLang="en-US" sz="16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97541" y="1256731"/>
            <a:ext cx="6104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>
                <a:solidFill>
                  <a:schemeClr val="bg1">
                    <a:alpha val="7000"/>
                  </a:schemeClr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ChatGPT</a:t>
            </a:r>
            <a:endParaRPr lang="zh-CN" altLang="en-US" sz="9600">
              <a:solidFill>
                <a:schemeClr val="bg1">
                  <a:alpha val="7000"/>
                </a:schemeClr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8376" y="2744738"/>
            <a:ext cx="223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zh-CN" altLang="en-US" sz="28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社会应用</a:t>
            </a:r>
            <a:endParaRPr lang="zh-CN" altLang="en-US" sz="28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4994" y="1295499"/>
            <a:ext cx="147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>
                <a:solidFill>
                  <a:schemeClr val="bg1"/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3</a:t>
            </a:r>
            <a:endParaRPr lang="zh-CN" altLang="en-US" sz="9600">
              <a:solidFill>
                <a:schemeClr val="bg1"/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190960" y="2767888"/>
            <a:ext cx="917226" cy="457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848376" y="4754190"/>
            <a:ext cx="1167546" cy="581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8376" y="3267958"/>
            <a:ext cx="46913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请您尽可能提炼思想的精髓，否则容易造成观者的阅读压力，适得其反。请您尽可能提炼思想的精髓，否则容易造成观者的阅读压力，适得其反。</a:t>
            </a:r>
            <a:endParaRPr lang="zh-CN" altLang="en-US" sz="1400">
              <a:solidFill>
                <a:srgbClr val="F6F2EB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48367" y="2230370"/>
            <a:ext cx="1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en-US" altLang="zh-CN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PART</a:t>
            </a:r>
            <a:endParaRPr lang="zh-CN" altLang="en-US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社会应用</a:t>
            </a: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4358640" y="1691640"/>
            <a:ext cx="3474720" cy="3474720"/>
          </a:xfrm>
          <a:prstGeom prst="ellipse">
            <a:avLst/>
          </a:prstGeom>
          <a:gradFill flip="none" rotWithShape="1">
            <a:gsLst>
              <a:gs pos="1000">
                <a:srgbClr val="6D396D">
                  <a:alpha val="30000"/>
                </a:srgbClr>
              </a:gs>
              <a:gs pos="100000">
                <a:srgbClr val="1E2B7C">
                  <a:lumMod val="96000"/>
                  <a:alpha val="72000"/>
                </a:srgbClr>
              </a:gs>
            </a:gsLst>
            <a:lin ang="2700000" scaled="1"/>
            <a:tileRect/>
          </a:gradFill>
          <a:ln>
            <a:solidFill>
              <a:srgbClr val="E2E9F0">
                <a:alpha val="2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66640" y="2199640"/>
            <a:ext cx="2458720" cy="2458720"/>
            <a:chOff x="4866640" y="2199640"/>
            <a:chExt cx="2458720" cy="2458720"/>
          </a:xfrm>
        </p:grpSpPr>
        <p:sp>
          <p:nvSpPr>
            <p:cNvPr id="4" name="椭圆 3"/>
            <p:cNvSpPr/>
            <p:nvPr/>
          </p:nvSpPr>
          <p:spPr>
            <a:xfrm>
              <a:off x="4866640" y="2199640"/>
              <a:ext cx="2458720" cy="2458720"/>
            </a:xfrm>
            <a:prstGeom prst="ellipse">
              <a:avLst/>
            </a:prstGeom>
            <a:gradFill flip="none" rotWithShape="1">
              <a:gsLst>
                <a:gs pos="1000">
                  <a:srgbClr val="6D396D">
                    <a:alpha val="30000"/>
                  </a:srgbClr>
                </a:gs>
                <a:gs pos="100000">
                  <a:srgbClr val="1E2B7C">
                    <a:lumMod val="96000"/>
                    <a:alpha val="72000"/>
                  </a:srgbClr>
                </a:gs>
              </a:gsLst>
              <a:lin ang="2700000" scaled="1"/>
              <a:tileRect/>
            </a:gradFill>
            <a:ln>
              <a:solidFill>
                <a:srgbClr val="E2E9F0">
                  <a:alpha val="2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 cstate="screen"/>
            <a:srcRect/>
            <a:stretch>
              <a:fillRect/>
            </a:stretch>
          </p:blipFill>
          <p:spPr>
            <a:xfrm>
              <a:off x="4866640" y="2199640"/>
              <a:ext cx="2458720" cy="2458720"/>
            </a:xfrm>
            <a:custGeom>
              <a:avLst/>
              <a:gdLst>
                <a:gd name="connsiteX0" fmla="*/ 1229360 w 2458720"/>
                <a:gd name="connsiteY0" fmla="*/ 0 h 2458720"/>
                <a:gd name="connsiteX1" fmla="*/ 2458720 w 2458720"/>
                <a:gd name="connsiteY1" fmla="*/ 1229360 h 2458720"/>
                <a:gd name="connsiteX2" fmla="*/ 1229360 w 2458720"/>
                <a:gd name="connsiteY2" fmla="*/ 2458720 h 2458720"/>
                <a:gd name="connsiteX3" fmla="*/ 0 w 2458720"/>
                <a:gd name="connsiteY3" fmla="*/ 1229360 h 2458720"/>
                <a:gd name="connsiteX4" fmla="*/ 1229360 w 2458720"/>
                <a:gd name="connsiteY4" fmla="*/ 0 h 245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8720" h="2458720">
                  <a:moveTo>
                    <a:pt x="1229360" y="0"/>
                  </a:moveTo>
                  <a:cubicBezTo>
                    <a:pt x="1908317" y="0"/>
                    <a:pt x="2458720" y="550403"/>
                    <a:pt x="2458720" y="1229360"/>
                  </a:cubicBezTo>
                  <a:cubicBezTo>
                    <a:pt x="2458720" y="1908317"/>
                    <a:pt x="1908317" y="2458720"/>
                    <a:pt x="1229360" y="2458720"/>
                  </a:cubicBezTo>
                  <a:cubicBezTo>
                    <a:pt x="550403" y="2458720"/>
                    <a:pt x="0" y="1908317"/>
                    <a:pt x="0" y="1229360"/>
                  </a:cubicBezTo>
                  <a:cubicBezTo>
                    <a:pt x="0" y="550403"/>
                    <a:pt x="550403" y="0"/>
                    <a:pt x="1229360" y="0"/>
                  </a:cubicBezTo>
                  <a:close/>
                </a:path>
              </a:pathLst>
            </a:custGeom>
          </p:spPr>
        </p:pic>
        <p:sp>
          <p:nvSpPr>
            <p:cNvPr id="12" name="椭圆 11"/>
            <p:cNvSpPr/>
            <p:nvPr/>
          </p:nvSpPr>
          <p:spPr>
            <a:xfrm>
              <a:off x="4866640" y="2199640"/>
              <a:ext cx="2458720" cy="2458720"/>
            </a:xfrm>
            <a:prstGeom prst="ellipse">
              <a:avLst/>
            </a:prstGeom>
            <a:gradFill flip="none" rotWithShape="1">
              <a:gsLst>
                <a:gs pos="1000">
                  <a:srgbClr val="6D396D">
                    <a:alpha val="30000"/>
                  </a:srgbClr>
                </a:gs>
                <a:gs pos="100000">
                  <a:srgbClr val="1E2B7C">
                    <a:lumMod val="96000"/>
                    <a:alpha val="72000"/>
                  </a:srgbClr>
                </a:gs>
              </a:gsLst>
              <a:lin ang="2700000" scaled="1"/>
              <a:tileRect/>
            </a:gradFill>
            <a:ln>
              <a:solidFill>
                <a:srgbClr val="E2E9F0">
                  <a:alpha val="2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04537" y="1270000"/>
            <a:ext cx="3611303" cy="2026995"/>
            <a:chOff x="1204537" y="1270000"/>
            <a:chExt cx="3611303" cy="2026995"/>
          </a:xfrm>
        </p:grpSpPr>
        <p:sp>
          <p:nvSpPr>
            <p:cNvPr id="7" name="任意多边形: 形状 6"/>
            <p:cNvSpPr/>
            <p:nvPr/>
          </p:nvSpPr>
          <p:spPr>
            <a:xfrm>
              <a:off x="1300480" y="1757680"/>
              <a:ext cx="3515360" cy="487680"/>
            </a:xfrm>
            <a:custGeom>
              <a:avLst/>
              <a:gdLst>
                <a:gd name="connsiteX0" fmla="*/ 3515360 w 3515360"/>
                <a:gd name="connsiteY0" fmla="*/ 487680 h 487680"/>
                <a:gd name="connsiteX1" fmla="*/ 3027680 w 3515360"/>
                <a:gd name="connsiteY1" fmla="*/ 0 h 487680"/>
                <a:gd name="connsiteX2" fmla="*/ 0 w 3515360"/>
                <a:gd name="connsiteY2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5360" h="487680">
                  <a:moveTo>
                    <a:pt x="3515360" y="487680"/>
                  </a:moveTo>
                  <a:lnTo>
                    <a:pt x="302768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1300480" y="1270000"/>
              <a:ext cx="1605280" cy="3911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1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04537" y="1874874"/>
              <a:ext cx="2900103" cy="1422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巴黎政治大学（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Sciences Po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）宣布，该校已向所有学生和教师发送电子邮件，要求禁止使用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等一切基于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AI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的工具，旨在防止学术欺诈和剽窃。</a:t>
              </a:r>
              <a:endParaRPr lang="zh-CN" altLang="en-US" sz="1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flipH="1">
            <a:off x="7376160" y="1270000"/>
            <a:ext cx="3611303" cy="1757690"/>
            <a:chOff x="1204537" y="1270000"/>
            <a:chExt cx="3611303" cy="1757690"/>
          </a:xfrm>
        </p:grpSpPr>
        <p:sp>
          <p:nvSpPr>
            <p:cNvPr id="19" name="任意多边形: 形状 18"/>
            <p:cNvSpPr/>
            <p:nvPr/>
          </p:nvSpPr>
          <p:spPr>
            <a:xfrm>
              <a:off x="1300480" y="1757680"/>
              <a:ext cx="3515360" cy="487680"/>
            </a:xfrm>
            <a:custGeom>
              <a:avLst/>
              <a:gdLst>
                <a:gd name="connsiteX0" fmla="*/ 3515360 w 3515360"/>
                <a:gd name="connsiteY0" fmla="*/ 487680 h 487680"/>
                <a:gd name="connsiteX1" fmla="*/ 3027680 w 3515360"/>
                <a:gd name="connsiteY1" fmla="*/ 0 h 487680"/>
                <a:gd name="connsiteX2" fmla="*/ 0 w 3515360"/>
                <a:gd name="connsiteY2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5360" h="487680">
                  <a:moveTo>
                    <a:pt x="3515360" y="487680"/>
                  </a:moveTo>
                  <a:lnTo>
                    <a:pt x="302768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/>
          </p:nvSpPr>
          <p:spPr>
            <a:xfrm>
              <a:off x="1300480" y="1270000"/>
              <a:ext cx="1767840" cy="3911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4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日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04537" y="1874874"/>
              <a:ext cx="2900103" cy="11528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以色列总统艾萨克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·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赫尔佐格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(Isaac Herzog)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周三发表了部分由人工智能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(AI)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撰写的演讲，成为首位公开使用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的世界领导人。</a:t>
              </a:r>
              <a:endParaRPr lang="zh-CN" altLang="en-US" sz="1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174056" y="4004683"/>
            <a:ext cx="3692584" cy="2019918"/>
            <a:chOff x="1489593" y="2091736"/>
            <a:chExt cx="3692584" cy="2019918"/>
          </a:xfrm>
        </p:grpSpPr>
        <p:sp>
          <p:nvSpPr>
            <p:cNvPr id="25" name="任意多边形: 形状 24"/>
            <p:cNvSpPr/>
            <p:nvPr/>
          </p:nvSpPr>
          <p:spPr>
            <a:xfrm flipV="1">
              <a:off x="1585537" y="2143685"/>
              <a:ext cx="3185160" cy="487680"/>
            </a:xfrm>
            <a:custGeom>
              <a:avLst/>
              <a:gdLst>
                <a:gd name="connsiteX0" fmla="*/ 3515360 w 3515360"/>
                <a:gd name="connsiteY0" fmla="*/ 487680 h 487680"/>
                <a:gd name="connsiteX1" fmla="*/ 3027680 w 3515360"/>
                <a:gd name="connsiteY1" fmla="*/ 0 h 487680"/>
                <a:gd name="connsiteX2" fmla="*/ 0 w 3515360"/>
                <a:gd name="connsiteY2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5360" h="487680">
                  <a:moveTo>
                    <a:pt x="3515360" y="487680"/>
                  </a:moveTo>
                  <a:lnTo>
                    <a:pt x="302768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/>
            <p:cNvSpPr/>
            <p:nvPr/>
          </p:nvSpPr>
          <p:spPr>
            <a:xfrm>
              <a:off x="1585537" y="2091736"/>
              <a:ext cx="1889760" cy="3911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7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日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9593" y="2689533"/>
              <a:ext cx="3692584" cy="1422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Take-Two Interactive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的首席执行官斯特劳斯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·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泽尔尼克（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Strauss Zelnick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）表示：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是“一个非常激动人心的新工具时代”的一部分，可以“让我们的团队和竞争对手的团队更有效地做真正有趣的事情”</a:t>
              </a:r>
              <a:endParaRPr lang="zh-CN" altLang="en-US" sz="1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7502583" y="4004683"/>
            <a:ext cx="3515360" cy="1750613"/>
            <a:chOff x="1489593" y="2091736"/>
            <a:chExt cx="3515360" cy="1750613"/>
          </a:xfrm>
        </p:grpSpPr>
        <p:sp>
          <p:nvSpPr>
            <p:cNvPr id="29" name="任意多边形: 形状 28"/>
            <p:cNvSpPr/>
            <p:nvPr/>
          </p:nvSpPr>
          <p:spPr>
            <a:xfrm flipV="1">
              <a:off x="1585537" y="2143685"/>
              <a:ext cx="3185160" cy="487680"/>
            </a:xfrm>
            <a:custGeom>
              <a:avLst/>
              <a:gdLst>
                <a:gd name="connsiteX0" fmla="*/ 3515360 w 3515360"/>
                <a:gd name="connsiteY0" fmla="*/ 487680 h 487680"/>
                <a:gd name="connsiteX1" fmla="*/ 3027680 w 3515360"/>
                <a:gd name="connsiteY1" fmla="*/ 0 h 487680"/>
                <a:gd name="connsiteX2" fmla="*/ 0 w 3515360"/>
                <a:gd name="connsiteY2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5360" h="487680">
                  <a:moveTo>
                    <a:pt x="3515360" y="487680"/>
                  </a:moveTo>
                  <a:lnTo>
                    <a:pt x="3027680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: 圆角 29"/>
            <p:cNvSpPr/>
            <p:nvPr/>
          </p:nvSpPr>
          <p:spPr>
            <a:xfrm>
              <a:off x="1585537" y="2091736"/>
              <a:ext cx="1889760" cy="3911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8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日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89593" y="2689533"/>
              <a:ext cx="3515360" cy="11528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微软宣布推出由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支持的最新版本搜索引擎必应。在某些测试情境下，其在教育、考试、回答测试问题方面的表现甚至优于普通人类测试者。</a:t>
              </a:r>
              <a:endParaRPr lang="zh-CN" altLang="en-US" sz="1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社会应用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 flipH="1">
            <a:off x="1387475" y="1466850"/>
            <a:ext cx="9080500" cy="159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400" b="1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ChatGPT</a:t>
            </a:r>
            <a:r>
              <a:rPr lang="zh-CN" altLang="en-US" sz="2400" b="1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的应用场景还包括：</a:t>
            </a:r>
            <a:endParaRPr lang="en-US" altLang="zh-CN" sz="2400" b="1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用来开发聊天机器人，也可以编写和调试计算机程序，还可以进行文学、媒体相关领域的创作，包括创作音乐、电视剧、童话故事、诗歌和歌词等。在某些测试情境下，</a:t>
            </a:r>
            <a:r>
              <a:rPr lang="en-US" altLang="zh-CN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ChatGPT</a:t>
            </a:r>
            <a:r>
              <a:rPr lang="zh-CN" altLang="en-US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在教育、考试、回答测试问题方面的表现甚至优于普通人类测试者。</a:t>
            </a:r>
            <a:endParaRPr lang="zh-CN" altLang="en-US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116302" y="3359479"/>
            <a:ext cx="3199149" cy="1957591"/>
            <a:chOff x="2784389" y="4750439"/>
            <a:chExt cx="3199149" cy="195759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2784389" y="4750439"/>
              <a:ext cx="3199149" cy="1957591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3128536" y="5018175"/>
              <a:ext cx="2573985" cy="1422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rgbClr val="F6F2EB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endPara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391651" y="3359479"/>
            <a:ext cx="3199149" cy="1957591"/>
            <a:chOff x="2784389" y="4750439"/>
            <a:chExt cx="3199149" cy="195759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2784389" y="4750439"/>
              <a:ext cx="3199149" cy="1957591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3128536" y="5018175"/>
              <a:ext cx="2573985" cy="1422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rgbClr val="F6F2EB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endPara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667000" y="3359479"/>
            <a:ext cx="3199149" cy="1957591"/>
            <a:chOff x="2784389" y="4750439"/>
            <a:chExt cx="3199149" cy="195759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2784389" y="4750439"/>
              <a:ext cx="3199149" cy="195759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128536" y="5018175"/>
              <a:ext cx="2573985" cy="14221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rgbClr val="F6F2EB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endPara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97541" y="1256731"/>
            <a:ext cx="6104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>
                <a:solidFill>
                  <a:schemeClr val="bg1">
                    <a:alpha val="7000"/>
                  </a:schemeClr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ChatGPT</a:t>
            </a:r>
            <a:endParaRPr lang="zh-CN" altLang="en-US" sz="9600">
              <a:solidFill>
                <a:schemeClr val="bg1">
                  <a:alpha val="7000"/>
                </a:schemeClr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8376" y="2744738"/>
            <a:ext cx="223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zh-CN" altLang="en-US" sz="28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规范使用</a:t>
            </a:r>
            <a:endParaRPr lang="zh-CN" altLang="en-US" sz="28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4994" y="1295499"/>
            <a:ext cx="147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>
                <a:solidFill>
                  <a:schemeClr val="bg1"/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4</a:t>
            </a:r>
            <a:endParaRPr lang="zh-CN" altLang="en-US" sz="9600">
              <a:solidFill>
                <a:schemeClr val="bg1"/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190960" y="2767888"/>
            <a:ext cx="917226" cy="457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848376" y="4754190"/>
            <a:ext cx="1167546" cy="581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8376" y="3267958"/>
            <a:ext cx="46913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请您尽可能提炼思想的精髓，否则容易造成观者的阅读压力，适得其反。请您尽可能提炼思想的精髓，否则容易造成观者的阅读压力，适得其反。</a:t>
            </a:r>
            <a:endParaRPr lang="zh-CN" altLang="en-US" sz="1400">
              <a:solidFill>
                <a:srgbClr val="F6F2EB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48367" y="2230370"/>
            <a:ext cx="1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en-US" altLang="zh-CN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PART</a:t>
            </a:r>
            <a:endParaRPr lang="zh-CN" altLang="en-US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规范使用</a:t>
            </a:r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94710" y="1264492"/>
            <a:ext cx="3357941" cy="4682985"/>
            <a:chOff x="910028" y="1264493"/>
            <a:chExt cx="3357941" cy="468298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910028" y="1264493"/>
              <a:ext cx="3357941" cy="4682985"/>
            </a:xfrm>
            <a:prstGeom prst="rect">
              <a:avLst/>
            </a:prstGeom>
          </p:spPr>
        </p:pic>
        <p:sp>
          <p:nvSpPr>
            <p:cNvPr id="4" name="矩形: 圆角 3"/>
            <p:cNvSpPr/>
            <p:nvPr/>
          </p:nvSpPr>
          <p:spPr>
            <a:xfrm>
              <a:off x="1598838" y="1619636"/>
              <a:ext cx="1980321" cy="4090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规范使用</a:t>
              </a:r>
              <a:endPara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484837" y="2331975"/>
              <a:ext cx="2208323" cy="3307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r>
                <a:rPr lang="zh-CN" altLang="en-US" sz="1400">
                  <a:solidFill>
                    <a:srgbClr val="F6F2EB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endPara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417030" y="1264492"/>
            <a:ext cx="3357941" cy="4682985"/>
            <a:chOff x="910028" y="1264493"/>
            <a:chExt cx="3357941" cy="468298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910028" y="1264493"/>
              <a:ext cx="3357941" cy="4682985"/>
            </a:xfrm>
            <a:prstGeom prst="rect">
              <a:avLst/>
            </a:prstGeom>
          </p:spPr>
        </p:pic>
        <p:sp>
          <p:nvSpPr>
            <p:cNvPr id="9" name="矩形: 圆角 8"/>
            <p:cNvSpPr/>
            <p:nvPr/>
          </p:nvSpPr>
          <p:spPr>
            <a:xfrm>
              <a:off x="1598838" y="1619636"/>
              <a:ext cx="1980321" cy="4090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规范使用</a:t>
              </a:r>
              <a:endPara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484837" y="2331975"/>
              <a:ext cx="2208323" cy="3307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r>
                <a:rPr lang="zh-CN" altLang="en-US" sz="1400">
                  <a:solidFill>
                    <a:srgbClr val="F6F2EB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endPara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739350" y="1264492"/>
            <a:ext cx="3357941" cy="4682985"/>
            <a:chOff x="910028" y="1264493"/>
            <a:chExt cx="3357941" cy="468298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910028" y="1264493"/>
              <a:ext cx="3357941" cy="4682985"/>
            </a:xfrm>
            <a:prstGeom prst="rect">
              <a:avLst/>
            </a:prstGeom>
          </p:spPr>
        </p:pic>
        <p:sp>
          <p:nvSpPr>
            <p:cNvPr id="13" name="矩形: 圆角 12"/>
            <p:cNvSpPr/>
            <p:nvPr/>
          </p:nvSpPr>
          <p:spPr>
            <a:xfrm>
              <a:off x="1598838" y="1619636"/>
              <a:ext cx="1980321" cy="4090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规范使用</a:t>
              </a:r>
              <a:endPara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484837" y="2331975"/>
              <a:ext cx="2208323" cy="3307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r>
                <a:rPr lang="zh-CN" altLang="en-US" sz="1400">
                  <a:solidFill>
                    <a:srgbClr val="F6F2EB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endPara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规范使用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3708400" y="254000"/>
            <a:ext cx="4775200" cy="4582160"/>
            <a:chOff x="3708400" y="1442720"/>
            <a:chExt cx="4775200" cy="458216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3708400" y="1442720"/>
              <a:ext cx="4775200" cy="4582160"/>
            </a:xfrm>
            <a:prstGeom prst="rect">
              <a:avLst/>
            </a:prstGeom>
          </p:spPr>
        </p:pic>
        <p:sp>
          <p:nvSpPr>
            <p:cNvPr id="5" name="矩形: 圆角 4"/>
            <p:cNvSpPr/>
            <p:nvPr/>
          </p:nvSpPr>
          <p:spPr>
            <a:xfrm>
              <a:off x="5105840" y="2387600"/>
              <a:ext cx="1980321" cy="4090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规范使用</a:t>
              </a:r>
              <a:endPara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842879" y="2988179"/>
              <a:ext cx="2506242" cy="2230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r>
                <a:rPr lang="zh-CN" altLang="en-US" sz="1400">
                  <a:solidFill>
                    <a:srgbClr val="F6F2EB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</a:t>
              </a:r>
              <a:endPara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349121" y="1607949"/>
            <a:ext cx="4775200" cy="4582160"/>
            <a:chOff x="3708400" y="1442720"/>
            <a:chExt cx="4775200" cy="458216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3708400" y="1442720"/>
              <a:ext cx="4775200" cy="458216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5105840" y="2387600"/>
              <a:ext cx="1980321" cy="4090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规范使用</a:t>
              </a:r>
              <a:endPara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42879" y="2988179"/>
              <a:ext cx="2506242" cy="2230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r>
                <a:rPr lang="zh-CN" altLang="en-US" sz="1400">
                  <a:solidFill>
                    <a:srgbClr val="F6F2EB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</a:t>
              </a:r>
              <a:endPara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7679" y="1607949"/>
            <a:ext cx="4775200" cy="4582160"/>
            <a:chOff x="3708400" y="1442720"/>
            <a:chExt cx="4775200" cy="458216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3708400" y="1442720"/>
              <a:ext cx="4775200" cy="4582160"/>
            </a:xfrm>
            <a:prstGeom prst="rect">
              <a:avLst/>
            </a:prstGeom>
          </p:spPr>
        </p:pic>
        <p:sp>
          <p:nvSpPr>
            <p:cNvPr id="14" name="矩形: 圆角 13"/>
            <p:cNvSpPr/>
            <p:nvPr/>
          </p:nvSpPr>
          <p:spPr>
            <a:xfrm>
              <a:off x="5105840" y="2387600"/>
              <a:ext cx="1980321" cy="4090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规范使用</a:t>
              </a:r>
              <a:endPara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42879" y="2988179"/>
              <a:ext cx="2506242" cy="2230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请您尽可能提炼思想的精髓，否则容易造成观者的阅读压力，适得其反。请您尽可能提炼思想的精髓，否则容易造成观者的阅读压力，适得其反。</a:t>
              </a:r>
              <a:r>
                <a:rPr lang="zh-CN" altLang="en-US" sz="1400">
                  <a:solidFill>
                    <a:srgbClr val="F6F2EB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请您尽可能提炼思想的精髓，否则容易造成观者的阅读压力，适得其反。</a:t>
              </a:r>
              <a:endPara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118419" y="2049202"/>
            <a:ext cx="48656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solidFill>
                  <a:schemeClr val="bg1"/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畅想</a:t>
            </a:r>
            <a:endParaRPr lang="en-US" altLang="zh-CN" sz="8000">
              <a:solidFill>
                <a:schemeClr val="bg1"/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  <a:p>
            <a:r>
              <a:rPr lang="en-US" altLang="zh-CN" sz="8000">
                <a:solidFill>
                  <a:schemeClr val="bg1"/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ChatGPT</a:t>
            </a:r>
            <a:endParaRPr lang="zh-CN" altLang="en-US" sz="8000">
              <a:solidFill>
                <a:schemeClr val="bg1"/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118419" y="1561619"/>
            <a:ext cx="1167546" cy="58195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5656351" y="3822304"/>
            <a:ext cx="1167546" cy="5819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058372" y="817088"/>
            <a:ext cx="6104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>
                <a:solidFill>
                  <a:schemeClr val="bg1">
                    <a:alpha val="7000"/>
                  </a:schemeClr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ChatGPT</a:t>
            </a:r>
            <a:endParaRPr lang="zh-CN" altLang="en-US" sz="9600">
              <a:solidFill>
                <a:schemeClr val="bg1">
                  <a:alpha val="7000"/>
                </a:schemeClr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51798" y="1354123"/>
            <a:ext cx="12312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>
                <a:solidFill>
                  <a:schemeClr val="bg1"/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目录</a:t>
            </a:r>
            <a:endParaRPr lang="zh-CN" altLang="en-US" sz="8000">
              <a:solidFill>
                <a:schemeClr val="bg1"/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5400000">
            <a:off x="2541576" y="2766604"/>
            <a:ext cx="162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en-US" altLang="zh-CN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CONTENTS</a:t>
            </a:r>
            <a:endParaRPr lang="zh-CN" altLang="en-US" sz="16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1009" y="2793116"/>
            <a:ext cx="191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zh-CN" altLang="en-US" sz="28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技术逻辑</a:t>
            </a:r>
            <a:endParaRPr lang="zh-CN" altLang="en-US" sz="28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1009" y="3687977"/>
            <a:ext cx="191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zh-CN" altLang="en-US" sz="28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社会应用</a:t>
            </a:r>
            <a:endParaRPr lang="zh-CN" altLang="en-US" sz="28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1009" y="4582838"/>
            <a:ext cx="191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zh-CN" altLang="en-US" sz="28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规范使用</a:t>
            </a:r>
            <a:endParaRPr lang="zh-CN" altLang="en-US" sz="28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51009" y="1898255"/>
            <a:ext cx="191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zh-CN" altLang="en-US" sz="28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发展历程</a:t>
            </a:r>
            <a:endParaRPr lang="zh-CN" altLang="en-US" sz="28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211517" y="1863530"/>
            <a:ext cx="1231242" cy="5232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B0567F">
                  <a:alpha val="66000"/>
                </a:srgbClr>
              </a:gs>
              <a:gs pos="100000">
                <a:srgbClr val="1743AA">
                  <a:alpha val="59000"/>
                </a:srgbClr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1</a:t>
            </a:r>
            <a:endParaRPr lang="zh-CN" altLang="en-US" sz="28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211517" y="2758391"/>
            <a:ext cx="1231242" cy="5232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B0567F">
                  <a:alpha val="66000"/>
                </a:srgbClr>
              </a:gs>
              <a:gs pos="100000">
                <a:srgbClr val="1743AA">
                  <a:alpha val="59000"/>
                </a:srgbClr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2</a:t>
            </a:r>
            <a:endParaRPr lang="zh-CN" altLang="en-US" sz="28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6211517" y="3653252"/>
            <a:ext cx="1231242" cy="5232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B0567F">
                  <a:alpha val="66000"/>
                </a:srgbClr>
              </a:gs>
              <a:gs pos="100000">
                <a:srgbClr val="1743AA">
                  <a:alpha val="59000"/>
                </a:srgbClr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3</a:t>
            </a:r>
            <a:endParaRPr lang="zh-CN" altLang="en-US" sz="28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6211517" y="4548114"/>
            <a:ext cx="1231242" cy="5232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B0567F">
                  <a:alpha val="66000"/>
                </a:srgbClr>
              </a:gs>
              <a:gs pos="100000">
                <a:srgbClr val="1743AA">
                  <a:alpha val="59000"/>
                </a:srgbClr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4</a:t>
            </a:r>
            <a:endParaRPr lang="zh-CN" altLang="en-US" sz="28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97541" y="1256731"/>
            <a:ext cx="6104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>
                <a:solidFill>
                  <a:schemeClr val="bg1">
                    <a:alpha val="7000"/>
                  </a:schemeClr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ChatGPT</a:t>
            </a:r>
            <a:endParaRPr lang="zh-CN" altLang="en-US" sz="9600">
              <a:solidFill>
                <a:schemeClr val="bg1">
                  <a:alpha val="7000"/>
                </a:schemeClr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8376" y="2744738"/>
            <a:ext cx="223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zh-CN" altLang="en-US" sz="28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发展历程</a:t>
            </a:r>
            <a:endParaRPr lang="zh-CN" altLang="en-US" sz="28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4994" y="1295499"/>
            <a:ext cx="147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>
                <a:solidFill>
                  <a:schemeClr val="bg1"/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1</a:t>
            </a:r>
            <a:endParaRPr lang="zh-CN" altLang="en-US" sz="9600">
              <a:solidFill>
                <a:schemeClr val="bg1"/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190960" y="2767888"/>
            <a:ext cx="917226" cy="457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848376" y="4754190"/>
            <a:ext cx="1167546" cy="581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8376" y="3267958"/>
            <a:ext cx="46913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请您尽可能提炼思想的精髓，否则容易造成观者的阅读压力，适得其反。请您尽可能提炼思想的精髓，否则容易造成观者的阅读压力，适得其反。</a:t>
            </a:r>
            <a:endParaRPr lang="zh-CN" altLang="en-US" sz="1400">
              <a:solidFill>
                <a:srgbClr val="F6F2EB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48367" y="2230370"/>
            <a:ext cx="1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en-US" altLang="zh-CN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PART</a:t>
            </a:r>
            <a:endParaRPr lang="zh-CN" altLang="en-US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提供</a:t>
            </a:r>
            <a:r>
              <a:rPr lang="zh-CN" altLang="en-US"/>
              <a:t>帮助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5707" y="1432797"/>
            <a:ext cx="5922724" cy="538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fontAlgn="auto">
              <a:lnSpc>
                <a:spcPct val="100000"/>
              </a:lnSpc>
              <a:spcAft>
                <a:spcPts val="600"/>
              </a:spcAft>
            </a:pPr>
            <a:r>
              <a:rPr sz="1600">
                <a:solidFill>
                  <a:schemeClr val="accent5">
                    <a:lumMod val="20000"/>
                    <a:lumOff val="80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作为一位语言模型，我可以为程序员提供以下帮助：</a:t>
            </a:r>
            <a:endParaRPr sz="1600">
              <a:solidFill>
                <a:schemeClr val="accent5">
                  <a:lumMod val="20000"/>
                  <a:lumOff val="80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  <a:p>
            <a:pPr indent="457200" fontAlgn="auto">
              <a:lnSpc>
                <a:spcPct val="100000"/>
              </a:lnSpc>
              <a:spcAft>
                <a:spcPts val="600"/>
              </a:spcAft>
            </a:pPr>
            <a:r>
              <a:rPr sz="1600">
                <a:solidFill>
                  <a:schemeClr val="accent5">
                    <a:lumMod val="20000"/>
                    <a:lumOff val="80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1. 问题解答：你可以向我提出关于编程和计算机科学的问题，我会尽力给出解答和解决方案。</a:t>
            </a:r>
            <a:endParaRPr sz="1600">
              <a:solidFill>
                <a:schemeClr val="accent5">
                  <a:lumMod val="20000"/>
                  <a:lumOff val="80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  <a:p>
            <a:pPr indent="457200" fontAlgn="auto">
              <a:lnSpc>
                <a:spcPct val="100000"/>
              </a:lnSpc>
              <a:spcAft>
                <a:spcPts val="600"/>
              </a:spcAft>
            </a:pPr>
            <a:r>
              <a:rPr sz="1600">
                <a:solidFill>
                  <a:schemeClr val="accent5">
                    <a:lumMod val="20000"/>
                    <a:lumOff val="80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2. 代码示例：如果你需要某个特定编程语言或领域的代码示例，我可以提供一些范例代码，帮助你开始或解决具体问题。</a:t>
            </a:r>
            <a:endParaRPr sz="1600">
              <a:solidFill>
                <a:schemeClr val="accent5">
                  <a:lumMod val="20000"/>
                  <a:lumOff val="80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  <a:p>
            <a:pPr indent="457200" fontAlgn="auto">
              <a:lnSpc>
                <a:spcPct val="100000"/>
              </a:lnSpc>
              <a:spcAft>
                <a:spcPts val="600"/>
              </a:spcAft>
            </a:pPr>
            <a:r>
              <a:rPr sz="1600">
                <a:solidFill>
                  <a:schemeClr val="accent5">
                    <a:lumMod val="20000"/>
                    <a:lumOff val="80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3. 编程建议：如果你在开发软件或解决编程难题时遇到困难，我可以给出建议和指导，帮助你找到解决方案。</a:t>
            </a:r>
            <a:endParaRPr sz="1600">
              <a:solidFill>
                <a:schemeClr val="accent5">
                  <a:lumMod val="20000"/>
                  <a:lumOff val="80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  <a:p>
            <a:pPr indent="457200" fontAlgn="auto">
              <a:lnSpc>
                <a:spcPct val="100000"/>
              </a:lnSpc>
              <a:spcAft>
                <a:spcPts val="600"/>
              </a:spcAft>
            </a:pPr>
            <a:r>
              <a:rPr sz="1600">
                <a:solidFill>
                  <a:schemeClr val="accent5">
                    <a:lumMod val="20000"/>
                    <a:lumOff val="80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4. 技术知识：我可以分享关于编程语言、算法、数据结构、软件开发和其他计算机科学领域的知识，帮助你扩展技能和理解。</a:t>
            </a:r>
            <a:endParaRPr sz="1600">
              <a:solidFill>
                <a:schemeClr val="accent5">
                  <a:lumMod val="20000"/>
                  <a:lumOff val="80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  <a:p>
            <a:pPr indent="457200" fontAlgn="auto">
              <a:lnSpc>
                <a:spcPct val="100000"/>
              </a:lnSpc>
              <a:spcAft>
                <a:spcPts val="600"/>
              </a:spcAft>
            </a:pPr>
            <a:r>
              <a:rPr sz="1600">
                <a:solidFill>
                  <a:schemeClr val="accent5">
                    <a:lumMod val="20000"/>
                    <a:lumOff val="80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5. 文档和规范：如果你需要查找编程语言、框架或库的文档和规范，我可以提供相关信息，帮助你更好地理解和使用它们。</a:t>
            </a:r>
            <a:endParaRPr sz="1600">
              <a:solidFill>
                <a:schemeClr val="accent5">
                  <a:lumMod val="20000"/>
                  <a:lumOff val="80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  <a:p>
            <a:pPr indent="457200" fontAlgn="auto">
              <a:lnSpc>
                <a:spcPct val="100000"/>
              </a:lnSpc>
              <a:spcAft>
                <a:spcPts val="600"/>
              </a:spcAft>
            </a:pPr>
            <a:r>
              <a:rPr sz="1600">
                <a:solidFill>
                  <a:schemeClr val="accent5">
                    <a:lumMod val="20000"/>
                    <a:lumOff val="80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6. 项目协助：如果你正在进行一个编程项目，但遇到一些挑战，我可以提供支持和指导，帮助你规划、设计和解决问题。</a:t>
            </a:r>
            <a:endParaRPr sz="1600">
              <a:solidFill>
                <a:schemeClr val="accent5">
                  <a:lumMod val="20000"/>
                  <a:lumOff val="80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  <a:p>
            <a:pPr indent="457200" fontAlgn="auto">
              <a:lnSpc>
                <a:spcPct val="100000"/>
              </a:lnSpc>
              <a:spcAft>
                <a:spcPts val="600"/>
              </a:spcAft>
            </a:pPr>
            <a:r>
              <a:rPr sz="1600">
                <a:solidFill>
                  <a:schemeClr val="accent5">
                    <a:lumMod val="20000"/>
                    <a:lumOff val="80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7. 编程资源推荐：我可以向你推荐一些有用的编程资源，如学习网站、教程、书籍和工具，帮助你进一步提升编程技能。</a:t>
            </a:r>
            <a:endParaRPr sz="1600">
              <a:solidFill>
                <a:schemeClr val="accent5">
                  <a:lumMod val="20000"/>
                  <a:lumOff val="80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  <a:p>
            <a:pPr indent="457200" fontAlgn="auto">
              <a:lnSpc>
                <a:spcPct val="100000"/>
              </a:lnSpc>
              <a:spcAft>
                <a:spcPts val="600"/>
              </a:spcAft>
            </a:pPr>
            <a:r>
              <a:rPr sz="1600">
                <a:solidFill>
                  <a:schemeClr val="accent5">
                    <a:lumMod val="20000"/>
                    <a:lumOff val="80000"/>
                  </a:schemeClr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需要注意的是，虽然我可以提供帮助和指导，但我并不是一个真正的程序员，无法替代真实的开发环境和人类专业知识。因此，在处理敏感数据、进行实际编码或在生产环境中进行部署时，请始终谨慎并依赖专业的人员和实践。</a:t>
            </a:r>
            <a:endParaRPr sz="1600">
              <a:solidFill>
                <a:schemeClr val="accent5">
                  <a:lumMod val="20000"/>
                  <a:lumOff val="80000"/>
                </a:schemeClr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195707" y="863668"/>
            <a:ext cx="2149377" cy="51906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B0567F">
                  <a:alpha val="66000"/>
                </a:srgbClr>
              </a:gs>
              <a:gs pos="100000">
                <a:srgbClr val="1743AA">
                  <a:alpha val="59000"/>
                </a:srgbClr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ChatGPT</a:t>
            </a:r>
            <a:endParaRPr lang="zh-CN" altLang="en-US" sz="28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956384" y="1198516"/>
            <a:ext cx="4646164" cy="46461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发展历程</a:t>
            </a:r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742709" y="3495555"/>
            <a:ext cx="10706582" cy="0"/>
          </a:xfrm>
          <a:custGeom>
            <a:avLst/>
            <a:gdLst>
              <a:gd name="connsiteX0" fmla="*/ 0 w 10706582"/>
              <a:gd name="connsiteY0" fmla="*/ 0 h 0"/>
              <a:gd name="connsiteX1" fmla="*/ 10706582 w 1070658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06582">
                <a:moveTo>
                  <a:pt x="0" y="0"/>
                </a:moveTo>
                <a:lnTo>
                  <a:pt x="10706582" y="0"/>
                </a:ln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09913" y="1319684"/>
            <a:ext cx="3007489" cy="2363510"/>
            <a:chOff x="432120" y="1180787"/>
            <a:chExt cx="3007489" cy="2363510"/>
          </a:xfrm>
        </p:grpSpPr>
        <p:sp>
          <p:nvSpPr>
            <p:cNvPr id="6" name="矩形: 圆角 5"/>
            <p:cNvSpPr/>
            <p:nvPr/>
          </p:nvSpPr>
          <p:spPr>
            <a:xfrm>
              <a:off x="861176" y="3169019"/>
              <a:ext cx="2149377" cy="375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11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月底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2120" y="1180787"/>
              <a:ext cx="3007489" cy="1930357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46252" y="1431471"/>
              <a:ext cx="2579225" cy="1304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人工智能对话聊天机器人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推出，迅速在社交媒体上走红，短短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5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天，注册用户数就超过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100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万。 </a:t>
              </a:r>
              <a:endPara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88346" y="3307916"/>
            <a:ext cx="3007489" cy="2419107"/>
            <a:chOff x="432120" y="3169019"/>
            <a:chExt cx="3007489" cy="2419107"/>
          </a:xfrm>
        </p:grpSpPr>
        <p:sp>
          <p:nvSpPr>
            <p:cNvPr id="13" name="矩形: 圆角 12"/>
            <p:cNvSpPr/>
            <p:nvPr/>
          </p:nvSpPr>
          <p:spPr>
            <a:xfrm>
              <a:off x="861176" y="3169019"/>
              <a:ext cx="2149377" cy="375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年一月末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2120" y="3657769"/>
              <a:ext cx="3007489" cy="193035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46252" y="3908453"/>
              <a:ext cx="2579225" cy="9966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的月活用户已突破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1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亿，成为史上增长最快的消费者应用。 </a:t>
              </a:r>
              <a:endPara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66779" y="1276729"/>
            <a:ext cx="3007489" cy="2363510"/>
            <a:chOff x="432120" y="1180787"/>
            <a:chExt cx="3007489" cy="2363510"/>
          </a:xfrm>
        </p:grpSpPr>
        <p:sp>
          <p:nvSpPr>
            <p:cNvPr id="26" name="矩形: 圆角 25"/>
            <p:cNvSpPr/>
            <p:nvPr/>
          </p:nvSpPr>
          <p:spPr>
            <a:xfrm>
              <a:off x="861176" y="3169019"/>
              <a:ext cx="2149377" cy="375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日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2120" y="1180787"/>
              <a:ext cx="3007489" cy="1930357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646252" y="1431471"/>
              <a:ext cx="2579225" cy="1304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美国人工智能（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AI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）公司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OpenAI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发布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试点订阅计划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——ChatGPT Plus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。</a:t>
              </a:r>
              <a:endPara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445212" y="3264961"/>
            <a:ext cx="3007489" cy="2419107"/>
            <a:chOff x="432120" y="3169019"/>
            <a:chExt cx="3007489" cy="2419107"/>
          </a:xfrm>
        </p:grpSpPr>
        <p:sp>
          <p:nvSpPr>
            <p:cNvPr id="30" name="矩形: 圆角 29"/>
            <p:cNvSpPr/>
            <p:nvPr/>
          </p:nvSpPr>
          <p:spPr>
            <a:xfrm>
              <a:off x="861176" y="3169019"/>
              <a:ext cx="2149377" cy="375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日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2120" y="3657769"/>
              <a:ext cx="3007489" cy="1930357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46252" y="3908453"/>
              <a:ext cx="2579225" cy="16121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微软官方公告表示，旗下所有产品将全线整合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，比如搜索引擎必应、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Office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、云计算平台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Azure</a:t>
              </a:r>
              <a:endPara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发展历程</a:t>
            </a:r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742709" y="3495555"/>
            <a:ext cx="10706582" cy="0"/>
          </a:xfrm>
          <a:custGeom>
            <a:avLst/>
            <a:gdLst>
              <a:gd name="connsiteX0" fmla="*/ 0 w 10706582"/>
              <a:gd name="connsiteY0" fmla="*/ 0 h 0"/>
              <a:gd name="connsiteX1" fmla="*/ 10706582 w 1070658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06582">
                <a:moveTo>
                  <a:pt x="0" y="0"/>
                </a:moveTo>
                <a:lnTo>
                  <a:pt x="10706582" y="0"/>
                </a:ln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09913" y="1319684"/>
            <a:ext cx="3007489" cy="2363510"/>
            <a:chOff x="432120" y="1180787"/>
            <a:chExt cx="3007489" cy="2363510"/>
          </a:xfrm>
        </p:grpSpPr>
        <p:sp>
          <p:nvSpPr>
            <p:cNvPr id="6" name="矩形: 圆角 5"/>
            <p:cNvSpPr/>
            <p:nvPr/>
          </p:nvSpPr>
          <p:spPr>
            <a:xfrm>
              <a:off x="861176" y="3169019"/>
              <a:ext cx="2149377" cy="375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日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2120" y="1180787"/>
              <a:ext cx="3007489" cy="1930357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46252" y="1431471"/>
              <a:ext cx="2579225" cy="16121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IT 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行业的领导者们担心，大名鼎鼎的人工智能聊天机器人 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，已经被黑客们用于策划网络攻击时使用。 </a:t>
              </a:r>
              <a:endPara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288346" y="3307916"/>
            <a:ext cx="3007489" cy="2419107"/>
            <a:chOff x="432120" y="3169019"/>
            <a:chExt cx="3007489" cy="2419107"/>
          </a:xfrm>
        </p:grpSpPr>
        <p:sp>
          <p:nvSpPr>
            <p:cNvPr id="13" name="矩形: 圆角 12"/>
            <p:cNvSpPr/>
            <p:nvPr/>
          </p:nvSpPr>
          <p:spPr>
            <a:xfrm>
              <a:off x="861176" y="3169019"/>
              <a:ext cx="2149377" cy="375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日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2120" y="3657769"/>
              <a:ext cx="3007489" cy="193035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646252" y="3908453"/>
              <a:ext cx="2579225" cy="1304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的开发公司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——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美国人工智能公司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OpenAI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顺势推出了这一应用程序的付费订阅版本。 </a:t>
              </a:r>
              <a:endPara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66779" y="1276729"/>
            <a:ext cx="3007489" cy="2363510"/>
            <a:chOff x="432120" y="1180787"/>
            <a:chExt cx="3007489" cy="2363510"/>
          </a:xfrm>
        </p:grpSpPr>
        <p:sp>
          <p:nvSpPr>
            <p:cNvPr id="26" name="矩形: 圆角 25"/>
            <p:cNvSpPr/>
            <p:nvPr/>
          </p:nvSpPr>
          <p:spPr>
            <a:xfrm>
              <a:off x="861176" y="3169019"/>
              <a:ext cx="2149377" cy="375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7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日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2120" y="1180787"/>
              <a:ext cx="3007489" cy="1930357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646252" y="1431471"/>
              <a:ext cx="2579225" cy="13043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微软宣布推出由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支持的最新版本人工智能搜索引擎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Bing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（必应）和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Edge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浏览器。</a:t>
              </a:r>
              <a:endPara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445212" y="3264961"/>
            <a:ext cx="3007489" cy="2419107"/>
            <a:chOff x="432120" y="3169019"/>
            <a:chExt cx="3007489" cy="2419107"/>
          </a:xfrm>
        </p:grpSpPr>
        <p:sp>
          <p:nvSpPr>
            <p:cNvPr id="30" name="矩形: 圆角 29"/>
            <p:cNvSpPr/>
            <p:nvPr/>
          </p:nvSpPr>
          <p:spPr>
            <a:xfrm>
              <a:off x="861176" y="3169019"/>
              <a:ext cx="2149377" cy="37527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2023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年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2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月</a:t>
              </a:r>
              <a:r>
                <a:rPr lang="en-US" altLang="zh-CN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8</a:t>
              </a:r>
              <a:r>
                <a:rPr lang="zh-CN" altLang="en-US" sz="16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日</a:t>
              </a:r>
              <a:endParaRPr lang="zh-CN" altLang="en-US" sz="16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" cstate="screen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2120" y="3657769"/>
              <a:ext cx="3007489" cy="1930357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46252" y="3908453"/>
              <a:ext cx="2579225" cy="9966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微软宣布将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OpenAI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传闻已久的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GPT-4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模型集成到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Bing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及</a:t>
              </a:r>
              <a:r>
                <a:rPr lang="en-US" altLang="zh-CN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Edge</a:t>
              </a:r>
              <a:r>
                <a:rPr lang="zh-CN" altLang="en-US" sz="16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浏览器中。 </a:t>
              </a:r>
              <a:endParaRPr lang="zh-CN" altLang="en-US" sz="16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97541" y="1256731"/>
            <a:ext cx="61040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>
                <a:solidFill>
                  <a:schemeClr val="bg1">
                    <a:alpha val="7000"/>
                  </a:schemeClr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ChatGPT</a:t>
            </a:r>
            <a:endParaRPr lang="zh-CN" altLang="en-US" sz="9600">
              <a:solidFill>
                <a:schemeClr val="bg1">
                  <a:alpha val="7000"/>
                </a:schemeClr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48376" y="2744738"/>
            <a:ext cx="223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zh-CN" altLang="en-US" sz="28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技术逻辑</a:t>
            </a:r>
            <a:endParaRPr lang="zh-CN" altLang="en-US" sz="28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4994" y="1295499"/>
            <a:ext cx="14743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>
                <a:solidFill>
                  <a:schemeClr val="bg1"/>
                </a:solidFill>
                <a:latin typeface="汉仪雅酷黑简" panose="00020600040101010101" pitchFamily="18" charset="-122"/>
                <a:ea typeface="汉仪雅酷黑简" panose="00020600040101010101" pitchFamily="18" charset="-122"/>
              </a:rPr>
              <a:t>2</a:t>
            </a:r>
            <a:endParaRPr lang="zh-CN" altLang="en-US" sz="9600">
              <a:solidFill>
                <a:schemeClr val="bg1"/>
              </a:solidFill>
              <a:latin typeface="汉仪雅酷黑简" panose="00020600040101010101" pitchFamily="18" charset="-122"/>
              <a:ea typeface="汉仪雅酷黑简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4190960" y="2767888"/>
            <a:ext cx="917226" cy="457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848376" y="4754190"/>
            <a:ext cx="1167546" cy="581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48376" y="3267958"/>
            <a:ext cx="46913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>
                <a:solidFill>
                  <a:srgbClr val="F6F2EB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请您尽可能提炼思想的精髓，否则容易造成观者的阅读压力，适得其反。请您尽可能提炼思想的精髓，否则容易造成观者的阅读压力，适得其反。</a:t>
            </a:r>
            <a:endParaRPr lang="zh-CN" altLang="en-US" sz="1400">
              <a:solidFill>
                <a:srgbClr val="F6F2EB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48367" y="2230370"/>
            <a:ext cx="1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spcAft>
                <a:spcPts val="600"/>
              </a:spcAft>
            </a:pPr>
            <a:r>
              <a:rPr lang="en-US" altLang="zh-CN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PART</a:t>
            </a:r>
            <a:endParaRPr lang="zh-CN" altLang="en-US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技术逻辑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32077" y="1187727"/>
            <a:ext cx="10127847" cy="837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结合</a:t>
            </a:r>
            <a:r>
              <a:rPr lang="en-US" altLang="zh-CN" sz="20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ChatGPT</a:t>
            </a:r>
            <a:r>
              <a:rPr lang="zh-CN" altLang="en-US" sz="20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的底层技术逻辑，有媒体曾列出了中短期内</a:t>
            </a:r>
            <a:r>
              <a:rPr lang="en-US" altLang="zh-CN" sz="20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ChatGPT</a:t>
            </a:r>
            <a:r>
              <a:rPr lang="zh-CN" altLang="en-US" sz="20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的潜在产业化方向：归纳性的文字类工作、代码开发相关工作、图像生成领域、智能客服类工作。</a:t>
            </a:r>
            <a:endParaRPr lang="zh-CN" altLang="en-US" sz="20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32078" y="2577761"/>
            <a:ext cx="4396450" cy="3881673"/>
            <a:chOff x="1032078" y="2577761"/>
            <a:chExt cx="4396450" cy="388167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rot="16200000">
              <a:off x="1289466" y="2320373"/>
              <a:ext cx="3881673" cy="439645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2039471" y="2635636"/>
              <a:ext cx="2381662" cy="4919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核心竞争力</a:t>
              </a:r>
              <a:endParaRPr lang="zh-CN" altLang="en-US" sz="24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09700" y="3347975"/>
              <a:ext cx="3687503" cy="24993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受到关注的重要原因是引入新技术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RLHF (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即基于人类反馈的强化学习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)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。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RLHF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解决了生成模型的一个核心问题，即如何让人工智能模型的产出和人类的常识、认知、需求、价值观保持一致。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是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AIGC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（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AI- Generated Content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，人工智能生成内容）技术进展的成果。该模型能够促进利用人工智能进行内容创作、提升内容生产效率与丰富度。</a:t>
              </a:r>
              <a:endParaRPr lang="zh-CN" altLang="en-US" sz="1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104597" y="2577762"/>
            <a:ext cx="4396450" cy="3881673"/>
            <a:chOff x="1032078" y="2577761"/>
            <a:chExt cx="4396450" cy="388167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 rot="16200000">
              <a:off x="1289466" y="2320373"/>
              <a:ext cx="3881673" cy="4396450"/>
            </a:xfrm>
            <a:prstGeom prst="rect">
              <a:avLst/>
            </a:prstGeom>
          </p:spPr>
        </p:pic>
        <p:sp>
          <p:nvSpPr>
            <p:cNvPr id="16" name="矩形: 圆角 15"/>
            <p:cNvSpPr/>
            <p:nvPr/>
          </p:nvSpPr>
          <p:spPr>
            <a:xfrm>
              <a:off x="2039471" y="2635636"/>
              <a:ext cx="2381662" cy="49197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">
                  <a:srgbClr val="6D396D"/>
                </a:gs>
                <a:gs pos="100000">
                  <a:srgbClr val="1E2B7C"/>
                </a:gs>
              </a:gsLst>
              <a:lin ang="2700000" scaled="1"/>
              <a:tileRect/>
            </a:gradFill>
            <a:ln>
              <a:solidFill>
                <a:srgbClr val="E2E9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技术局限性</a:t>
              </a:r>
              <a:endParaRPr lang="zh-CN" altLang="en-US" sz="2400"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09700" y="3347975"/>
              <a:ext cx="3687503" cy="24993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 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的使用上还有局限性，模型仍有优化空间。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模型的能力上限是由奖励模型决定，该模型需要巨量的语料来拟合真实世界，对标注员的工作量以及综合素质要求较高。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ChatGPT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可能会出现创造不存在的知识，或者主观猜测提问者的意图等问题，模型的优化将是一个持续的过程。若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AI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技术迭代不及预期，</a:t>
              </a:r>
              <a:r>
                <a:rPr lang="en-US" altLang="zh-CN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NLP</a:t>
              </a:r>
              <a:r>
                <a:rPr lang="zh-CN" altLang="en-US" sz="1400">
                  <a:solidFill>
                    <a:schemeClr val="bg1"/>
                  </a:solidFill>
                  <a:latin typeface="汉仪雅酷黑 55W" panose="020B0504020202020204" pitchFamily="34" charset="-122"/>
                  <a:ea typeface="汉仪雅酷黑 55W" panose="020B0504020202020204" pitchFamily="34" charset="-122"/>
                </a:rPr>
                <a:t>模型优化受限，则相关产业发展进度会受到影响。</a:t>
              </a:r>
              <a:endParaRPr lang="zh-CN" altLang="en-US" sz="1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技术逻辑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32847" y="1423686"/>
            <a:ext cx="5397764" cy="1448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结合</a:t>
            </a:r>
            <a:r>
              <a:rPr lang="en-US" altLang="zh-CN" sz="2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ChatGPT</a:t>
            </a:r>
            <a:r>
              <a:rPr lang="zh-CN" altLang="en-US" sz="2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的底层技术逻辑，有媒体曾列出了中短期内</a:t>
            </a:r>
            <a:r>
              <a:rPr lang="en-US" altLang="zh-CN" sz="2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ChatGPT</a:t>
            </a:r>
            <a:r>
              <a:rPr lang="zh-CN" altLang="en-US" sz="240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的潜在产业化方向：</a:t>
            </a:r>
            <a:endParaRPr lang="zh-CN" altLang="en-US" sz="240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559688" y="3231475"/>
            <a:ext cx="2915855" cy="415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6D396D"/>
              </a:gs>
              <a:gs pos="100000">
                <a:srgbClr val="1E2B7C"/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归纳性的文字类工作</a:t>
            </a:r>
            <a:endParaRPr lang="zh-CN" altLang="en-US" sz="20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559688" y="3923408"/>
            <a:ext cx="2915855" cy="415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6D396D"/>
              </a:gs>
              <a:gs pos="100000">
                <a:srgbClr val="1E2B7C"/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代码开发相关工作</a:t>
            </a:r>
            <a:endParaRPr lang="zh-CN" altLang="en-US" sz="20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559688" y="4615341"/>
            <a:ext cx="2915855" cy="415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6D396D"/>
              </a:gs>
              <a:gs pos="100000">
                <a:srgbClr val="1E2B7C"/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图像生成领域</a:t>
            </a:r>
            <a:endParaRPr lang="zh-CN" altLang="en-US" sz="20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559688" y="5307275"/>
            <a:ext cx="2915855" cy="4153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">
                <a:srgbClr val="6D396D"/>
              </a:gs>
              <a:gs pos="100000">
                <a:srgbClr val="1E2B7C"/>
              </a:gs>
            </a:gsLst>
            <a:lin ang="2700000" scaled="1"/>
            <a:tileRect/>
          </a:gradFill>
          <a:ln>
            <a:solidFill>
              <a:srgbClr val="E2E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汉仪雅酷黑 55W" panose="020B0504020202020204" pitchFamily="34" charset="-122"/>
                <a:ea typeface="汉仪雅酷黑 55W" panose="020B0504020202020204" pitchFamily="34" charset="-122"/>
              </a:rPr>
              <a:t>智能客服类工作</a:t>
            </a:r>
            <a:endParaRPr lang="zh-CN" altLang="en-US" sz="2000">
              <a:latin typeface="汉仪雅酷黑 55W" panose="020B0504020202020204" pitchFamily="34" charset="-122"/>
              <a:ea typeface="汉仪雅酷黑 55W" panose="020B0504020202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830611" y="1423686"/>
            <a:ext cx="3968948" cy="543431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84804f03-cef2-4e22-82e3-f9dea1ce328d"/>
  <p:tag name="COMMONDATA" val="eyJoZGlkIjoiNGQ4MzI3NGE3ZDY4MDg4OWMzNTE2OGU4OGNlMjcwO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3293</Words>
  <Application>WPS 演示</Application>
  <PresentationFormat>宽屏</PresentationFormat>
  <Paragraphs>210</Paragraphs>
  <Slides>16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宋体</vt:lpstr>
      <vt:lpstr>Wingdings</vt:lpstr>
      <vt:lpstr>汉仪雅酷黑简</vt:lpstr>
      <vt:lpstr>汉仪雅酷黑 55W</vt:lpstr>
      <vt:lpstr>汉仪中黑KW</vt:lpstr>
      <vt:lpstr>微软雅黑</vt:lpstr>
      <vt:lpstr>思源黑体 CN Bold</vt:lpstr>
      <vt:lpstr>Microsoft YaHei Bold</vt:lpstr>
      <vt:lpstr>汉仪旗黑</vt:lpstr>
      <vt:lpstr>宋体</vt:lpstr>
      <vt:lpstr>Arial Unicode MS</vt:lpstr>
      <vt:lpstr>等线</vt:lpstr>
      <vt:lpstr>汉仪中等线KW</vt:lpstr>
      <vt:lpstr>Calibri</vt:lpstr>
      <vt:lpstr>Helvetica Neue</vt:lpstr>
      <vt:lpstr>汉仪书宋二KW</vt:lpstr>
      <vt:lpstr>等线 Light</vt:lpstr>
      <vt:lpstr>苹方-简</vt:lpstr>
      <vt:lpstr>Office 主题​​</vt:lpstr>
      <vt:lpstr>PowerPoint 演示文稿</vt:lpstr>
      <vt:lpstr>PowerPoint 演示文稿</vt:lpstr>
      <vt:lpstr>PowerPoint 演示文稿</vt:lpstr>
      <vt:lpstr>发展历程</vt:lpstr>
      <vt:lpstr>发展历程</vt:lpstr>
      <vt:lpstr>发展历程</vt:lpstr>
      <vt:lpstr>PowerPoint 演示文稿</vt:lpstr>
      <vt:lpstr>技术逻辑</vt:lpstr>
      <vt:lpstr>技术逻辑</vt:lpstr>
      <vt:lpstr>PowerPoint 演示文稿</vt:lpstr>
      <vt:lpstr>社会应用</vt:lpstr>
      <vt:lpstr>社会应用</vt:lpstr>
      <vt:lpstr>PowerPoint 演示文稿</vt:lpstr>
      <vt:lpstr>规范使用</vt:lpstr>
      <vt:lpstr>规范使用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彭 起飞</dc:creator>
  <cp:lastModifiedBy>祁国庆</cp:lastModifiedBy>
  <cp:revision>9</cp:revision>
  <dcterms:created xsi:type="dcterms:W3CDTF">2023-05-24T03:35:28Z</dcterms:created>
  <dcterms:modified xsi:type="dcterms:W3CDTF">2023-05-24T03:35:28Z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AE92A1B5B7A08DF3657A6D64E148DFB2_41</vt:lpwstr>
  </property>
  <property fmtid="{D5CDD505-2E9C-101B-9397-08002B2CF9AE}" pid="3" name="KSOProductBuildVer">
    <vt:lpwstr>2052-5.4.1.7920</vt:lpwstr>
  </property>
  <property fmtid="{D5CDD505-2E9C-101B-9397-08002B2CF9AE}" pid="4" name="KSOTemplateUUID">
    <vt:lpwstr>v1.0_mb_iT4Ei1p4DY04VQcdjXKGrA==</vt:lpwstr>
  </property>
</Properties>
</file>